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9" d="100"/>
          <a:sy n="119" d="100"/>
        </p:scale>
        <p:origin x="224" y="232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7251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3658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</a:t>
            </a:r>
            <a:endParaRPr/>
          </a:p>
        </p:txBody>
      </p:sp>
      <p:sp>
        <p:nvSpPr>
          <p:cNvPr id="15308957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1"/>
            <a:ext cx="11321596" cy="599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AVATAR_IMAGE"/>
          <p:cNvSpPr>
            <a:spLocks noGrp="1"/>
          </p:cNvSpPr>
          <p:nvPr>
            <p:ph type="pic" sz="quarter" idx="11"/>
          </p:nvPr>
        </p:nvSpPr>
        <p:spPr bwMode="auto">
          <a:xfrm>
            <a:off x="838200" y="5365257"/>
            <a:ext cx="349805" cy="35500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30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838200" y="933826"/>
            <a:ext cx="5105400" cy="148045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{{T_HEADER}}</a:t>
            </a:r>
            <a:br>
              <a:rPr lang="en-US"/>
            </a:br>
            <a:br>
              <a:rPr lang="en-US"/>
            </a:br>
            <a:endParaRPr lang="ru-RU"/>
          </a:p>
        </p:txBody>
      </p:sp>
      <p:sp>
        <p:nvSpPr>
          <p:cNvPr id="7" name="TEXT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23492" y="2874100"/>
            <a:ext cx="5551905" cy="1587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{{T_TEXT}}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AUTHOR_NAM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341490" y="5402101"/>
            <a:ext cx="5033907" cy="2979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82094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{{S2_HEADER}}</a:t>
            </a:r>
            <a:br>
              <a:rPr lang="en-US"/>
            </a:br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13666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17" name="TITLE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47575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8" name="TEXT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47575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 bwMode="auto">
          <a:xfrm>
            <a:off x="8338961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23" name="TITLE_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572870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4" name="TEXT_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572870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5" name="Прямоугольник 24"/>
          <p:cNvSpPr/>
          <p:nvPr userDrawn="1"/>
        </p:nvSpPr>
        <p:spPr bwMode="auto">
          <a:xfrm>
            <a:off x="4476313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26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0221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7" name="TEXT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10221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{{S2_TEXT_2}}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154722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16822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{{C_HEADER}}</a:t>
            </a:r>
            <a:br>
              <a:rPr lang="en-US"/>
            </a:b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5333702" y="3182552"/>
            <a:ext cx="1524596" cy="3330773"/>
            <a:chOff x="6552902" y="4442103"/>
            <a:chExt cx="1524596" cy="3330773"/>
          </a:xfrm>
          <a:solidFill>
            <a:srgbClr val="262626"/>
          </a:solidFill>
        </p:grpSpPr>
        <p:sp>
          <p:nvSpPr>
            <p:cNvPr id="34" name="Shape 1"/>
            <p:cNvSpPr/>
            <p:nvPr userDrawn="1"/>
          </p:nvSpPr>
          <p:spPr bwMode="auto">
            <a:xfrm>
              <a:off x="7303770" y="4442103"/>
              <a:ext cx="22860" cy="3330773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5" name="Shape 2"/>
            <p:cNvSpPr/>
            <p:nvPr userDrawn="1"/>
          </p:nvSpPr>
          <p:spPr bwMode="auto">
            <a:xfrm>
              <a:off x="6552902" y="4794528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6" name="Shape 3"/>
            <p:cNvSpPr/>
            <p:nvPr userDrawn="1"/>
          </p:nvSpPr>
          <p:spPr bwMode="auto">
            <a:xfrm>
              <a:off x="7101066" y="4591883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7" name="Shape 7"/>
            <p:cNvSpPr/>
            <p:nvPr userDrawn="1"/>
          </p:nvSpPr>
          <p:spPr bwMode="auto">
            <a:xfrm>
              <a:off x="7506474" y="5746075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8" name="Shape 8"/>
            <p:cNvSpPr/>
            <p:nvPr userDrawn="1"/>
          </p:nvSpPr>
          <p:spPr bwMode="auto">
            <a:xfrm>
              <a:off x="7101066" y="5543431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9" name="Shape 12"/>
            <p:cNvSpPr/>
            <p:nvPr userDrawn="1"/>
          </p:nvSpPr>
          <p:spPr bwMode="auto">
            <a:xfrm>
              <a:off x="6552902" y="6602492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40" name="Shape 13"/>
            <p:cNvSpPr/>
            <p:nvPr userDrawn="1"/>
          </p:nvSpPr>
          <p:spPr bwMode="auto">
            <a:xfrm>
              <a:off x="7101066" y="6399848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41" name="TextBox 40"/>
            <p:cNvSpPr txBox="1"/>
            <p:nvPr userDrawn="1"/>
          </p:nvSpPr>
          <p:spPr bwMode="auto">
            <a:xfrm>
              <a:off x="7158747" y="4621292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1</a:t>
              </a:r>
              <a:endParaRPr/>
            </a:p>
          </p:txBody>
        </p:sp>
        <p:sp>
          <p:nvSpPr>
            <p:cNvPr id="42" name="TextBox 41"/>
            <p:cNvSpPr txBox="1"/>
            <p:nvPr userDrawn="1"/>
          </p:nvSpPr>
          <p:spPr bwMode="auto">
            <a:xfrm>
              <a:off x="7158747" y="5572839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2</a:t>
              </a:r>
              <a:endParaRPr/>
            </a:p>
          </p:txBody>
        </p:sp>
        <p:sp>
          <p:nvSpPr>
            <p:cNvPr id="43" name="TextBox 42"/>
            <p:cNvSpPr txBox="1"/>
            <p:nvPr userDrawn="1"/>
          </p:nvSpPr>
          <p:spPr bwMode="auto">
            <a:xfrm>
              <a:off x="7154694" y="6429256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3</a:t>
              </a:r>
              <a:endParaRPr/>
            </a:p>
          </p:txBody>
        </p:sp>
      </p:grpSp>
      <p:sp>
        <p:nvSpPr>
          <p:cNvPr id="44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70305" y="413146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5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070305" y="4537865"/>
            <a:ext cx="4054895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{{C_TEXT_2}}</a:t>
            </a:r>
            <a:endParaRPr/>
          </a:p>
        </p:txBody>
      </p:sp>
      <p:sp>
        <p:nvSpPr>
          <p:cNvPr id="46" name="TITLE_1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466330" y="3185971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7" name="TEXT_1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00271" y="3592373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{{C_TEXT_1}}</a:t>
            </a:r>
            <a:endParaRPr/>
          </a:p>
        </p:txBody>
      </p:sp>
      <p:sp>
        <p:nvSpPr>
          <p:cNvPr id="48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66330" y="4987880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9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00271" y="5394282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{{C_TEXT_3}}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0"/>
            <a:ext cx="11321596" cy="59946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896865" y="147316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{{I_HEADER}}</a:t>
            </a:r>
            <a:br>
              <a:rPr lang="en-US"/>
            </a:br>
            <a:endParaRPr lang="ru-RU"/>
          </a:p>
        </p:txBody>
      </p:sp>
      <p:sp>
        <p:nvSpPr>
          <p:cNvPr id="21" name="TEXT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896865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3" name="TEXT_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918964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 bwMode="auto">
          <a:xfrm>
            <a:off x="61366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6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749269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{{S1_HEADER}}</a:t>
            </a:r>
            <a:br>
              <a:rPr lang="en-US"/>
            </a:br>
            <a:endParaRPr lang="ru-RU"/>
          </a:p>
        </p:txBody>
      </p:sp>
      <p:sp>
        <p:nvSpPr>
          <p:cNvPr id="8" name="TITLE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0576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9" name="TEXT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0576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 bwMode="auto">
          <a:xfrm>
            <a:off x="377153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TITLE_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06363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5" name="TEXT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06363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13666" y="4456398"/>
            <a:ext cx="5977269" cy="1672486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TITLE_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05766" y="4763770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8" name="TEXT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905766" y="5170170"/>
            <a:ext cx="5291243" cy="5816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{{S1_TEXT_3}}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ICON_1"/>
          <p:cNvSpPr>
            <a:spLocks noGrp="1"/>
          </p:cNvSpPr>
          <p:nvPr>
            <p:ph type="pic" sz="quarter" idx="11"/>
          </p:nvPr>
        </p:nvSpPr>
        <p:spPr bwMode="auto">
          <a:xfrm>
            <a:off x="5744466" y="15419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744466" y="48742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{{BL1_HEADER}}</a:t>
            </a:r>
            <a:br>
              <a:rPr lang="en-US"/>
            </a:br>
            <a:endParaRPr lang="ru-RU"/>
          </a:p>
        </p:txBody>
      </p:sp>
      <p:sp>
        <p:nvSpPr>
          <p:cNvPr id="6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744466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7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744466" y="300376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0" name="ICON_2"/>
          <p:cNvSpPr>
            <a:spLocks noGrp="1"/>
          </p:cNvSpPr>
          <p:nvPr>
            <p:ph type="pic" sz="quarter" idx="14"/>
          </p:nvPr>
        </p:nvSpPr>
        <p:spPr bwMode="auto">
          <a:xfrm>
            <a:off x="8715262" y="15419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21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715262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3" name="ICON_3"/>
          <p:cNvSpPr>
            <a:spLocks noGrp="1"/>
          </p:cNvSpPr>
          <p:nvPr>
            <p:ph type="pic" sz="quarter" idx="17"/>
          </p:nvPr>
        </p:nvSpPr>
        <p:spPr bwMode="auto">
          <a:xfrm>
            <a:off x="5744466" y="40812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24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744466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6" name="ICON_4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8715262" y="40812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r>
              <a:rPr lang="en-GB"/>
              <a:t>BL1_TEXT_3</a:t>
            </a:r>
            <a:endParaRPr lang="ru-RU"/>
          </a:p>
        </p:txBody>
      </p:sp>
      <p:sp>
        <p:nvSpPr>
          <p:cNvPr id="27" name="TITLE_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715262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{{BL1_TITLE_4}}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9" name="TEXT_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715262" y="303732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0" name="TEXT_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715262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4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1" name="TEXT_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744466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628869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{{BL2_HEADER}}</a:t>
            </a:r>
            <a:br>
              <a:rPr lang="en-US"/>
            </a:br>
            <a:endParaRPr lang="ru-RU"/>
          </a:p>
        </p:txBody>
      </p:sp>
      <p:sp>
        <p:nvSpPr>
          <p:cNvPr id="5" name="Овал 4"/>
          <p:cNvSpPr/>
          <p:nvPr userDrawn="1"/>
        </p:nvSpPr>
        <p:spPr bwMode="auto">
          <a:xfrm>
            <a:off x="613666" y="3534047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ICON_1"/>
          <p:cNvSpPr>
            <a:spLocks noGrp="1"/>
          </p:cNvSpPr>
          <p:nvPr>
            <p:ph type="pic" sz="quarter" idx="11"/>
          </p:nvPr>
        </p:nvSpPr>
        <p:spPr bwMode="auto">
          <a:xfrm>
            <a:off x="729626" y="3645377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7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71685" y="345433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71685" y="3860739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{{BL2_TEXT_1}}</a:t>
            </a:r>
            <a:endParaRPr/>
          </a:p>
        </p:txBody>
      </p:sp>
      <p:sp>
        <p:nvSpPr>
          <p:cNvPr id="9" name="Овал 8"/>
          <p:cNvSpPr/>
          <p:nvPr userDrawn="1"/>
        </p:nvSpPr>
        <p:spPr bwMode="auto">
          <a:xfrm>
            <a:off x="613666" y="4575371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ICON_2"/>
          <p:cNvSpPr>
            <a:spLocks noGrp="1"/>
          </p:cNvSpPr>
          <p:nvPr>
            <p:ph type="pic" sz="quarter" idx="14"/>
          </p:nvPr>
        </p:nvSpPr>
        <p:spPr bwMode="auto">
          <a:xfrm>
            <a:off x="729626" y="4686701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11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471685" y="4495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471685" y="4902063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</p:txBody>
      </p:sp>
      <p:sp>
        <p:nvSpPr>
          <p:cNvPr id="13" name="Овал 12"/>
          <p:cNvSpPr/>
          <p:nvPr userDrawn="1"/>
        </p:nvSpPr>
        <p:spPr bwMode="auto">
          <a:xfrm>
            <a:off x="613666" y="5604103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ICON_3"/>
          <p:cNvSpPr>
            <a:spLocks noGrp="1"/>
          </p:cNvSpPr>
          <p:nvPr>
            <p:ph type="pic" sz="quarter" idx="17"/>
          </p:nvPr>
        </p:nvSpPr>
        <p:spPr bwMode="auto">
          <a:xfrm>
            <a:off x="729626" y="5715433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71685" y="552439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71685" y="5930794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Трапеция 9"/>
          <p:cNvSpPr/>
          <p:nvPr userDrawn="1"/>
        </p:nvSpPr>
        <p:spPr bwMode="auto">
          <a:xfrm>
            <a:off x="2665048" y="2407064"/>
            <a:ext cx="1104234" cy="84321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Трапеция 7"/>
          <p:cNvSpPr/>
          <p:nvPr userDrawn="1"/>
        </p:nvSpPr>
        <p:spPr bwMode="auto">
          <a:xfrm>
            <a:off x="1801021" y="3353112"/>
            <a:ext cx="2832287" cy="1045739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Трапеция 5"/>
          <p:cNvSpPr/>
          <p:nvPr userDrawn="1"/>
        </p:nvSpPr>
        <p:spPr bwMode="auto">
          <a:xfrm>
            <a:off x="849471" y="4501684"/>
            <a:ext cx="4735389" cy="120534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134951" y="2348854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3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134952" y="2738629"/>
            <a:ext cx="7095023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{{HL1_TEXT_1}}</a:t>
            </a:r>
            <a:r>
              <a:rPr lang="ru-RU"/>
              <a:t> </a:t>
            </a:r>
            <a:endParaRPr lang="en-US"/>
          </a:p>
        </p:txBody>
      </p:sp>
      <p:sp>
        <p:nvSpPr>
          <p:cNvPr id="1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1281530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{{BL2_HEADER}}</a:t>
            </a:r>
            <a:br>
              <a:rPr lang="en-US"/>
            </a:br>
            <a:endParaRPr lang="ru-RU"/>
          </a:p>
        </p:txBody>
      </p: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4127331" y="3250279"/>
            <a:ext cx="710264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043810" y="3533069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2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43812" y="3922844"/>
            <a:ext cx="6186164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{{HL1_TEXT_2}}</a:t>
            </a:r>
            <a:r>
              <a:rPr lang="ru-RU"/>
              <a:t> </a:t>
            </a:r>
            <a:endParaRPr lang="en-US"/>
          </a:p>
        </p:txBody>
      </p:sp>
      <p:cxnSp>
        <p:nvCxnSpPr>
          <p:cNvPr id="23" name="Прямая соединительная линия 22"/>
          <p:cNvCxnSpPr>
            <a:cxnSpLocks/>
          </p:cNvCxnSpPr>
          <p:nvPr userDrawn="1"/>
        </p:nvCxnSpPr>
        <p:spPr bwMode="auto">
          <a:xfrm>
            <a:off x="5036190" y="4429280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027482" y="4774498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6" name="TEXT_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027484" y="5164273"/>
            <a:ext cx="5201515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{{HL1_TEXT_3}}</a:t>
            </a:r>
            <a:r>
              <a:rPr lang="ru-RU"/>
              <a:t> </a:t>
            </a:r>
            <a:endParaRPr lang="en-US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3060711" y="275992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1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3064429" y="385095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2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3061308" y="50793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3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05660" y="174936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6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05660" y="215576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{{NL1_TEXT_1}}</a:t>
            </a:r>
            <a:endParaRPr/>
          </a:p>
        </p:txBody>
      </p:sp>
      <p:sp>
        <p:nvSpPr>
          <p:cNvPr id="16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747641" y="873385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{{NL1_HEADER}}</a:t>
            </a:r>
            <a:br>
              <a:rPr lang="en-US"/>
            </a:br>
            <a:endParaRPr lang="ru-RU"/>
          </a:p>
        </p:txBody>
      </p:sp>
      <p:sp>
        <p:nvSpPr>
          <p:cNvPr id="17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 bwMode="auto">
          <a:xfrm>
            <a:off x="5747641" y="1829072"/>
            <a:ext cx="656334" cy="653384"/>
            <a:chOff x="5700016" y="1895747"/>
            <a:chExt cx="656334" cy="653384"/>
          </a:xfrm>
        </p:grpSpPr>
        <p:sp>
          <p:nvSpPr>
            <p:cNvPr id="3" name="Овал 2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1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28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605660" y="292152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9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605660" y="3327929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{{NL1_TEXT_2}}</a:t>
            </a:r>
            <a:endParaRPr/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5747641" y="3001237"/>
            <a:ext cx="656334" cy="653384"/>
            <a:chOff x="5700016" y="1895747"/>
            <a:chExt cx="656334" cy="653384"/>
          </a:xfrm>
        </p:grpSpPr>
        <p:sp>
          <p:nvSpPr>
            <p:cNvPr id="31" name="Овал 30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" name="Прямоугольник 3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2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33" name="TITLE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605660" y="404819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4" name="TEXT_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605660" y="445459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{{NL1_TEXT_3}}</a:t>
            </a:r>
            <a:endParaRPr/>
          </a:p>
        </p:txBody>
      </p:sp>
      <p:grpSp>
        <p:nvGrpSpPr>
          <p:cNvPr id="35" name="Группа 34"/>
          <p:cNvGrpSpPr/>
          <p:nvPr userDrawn="1"/>
        </p:nvGrpSpPr>
        <p:grpSpPr bwMode="auto">
          <a:xfrm>
            <a:off x="5747641" y="4127902"/>
            <a:ext cx="656334" cy="653384"/>
            <a:chOff x="5700016" y="1895747"/>
            <a:chExt cx="656334" cy="653384"/>
          </a:xfrm>
        </p:grpSpPr>
        <p:sp>
          <p:nvSpPr>
            <p:cNvPr id="36" name="Овал 35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ln>
                    <a:noFill/>
                  </a:ln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3</a:t>
              </a:r>
              <a:endParaRPr lang="ru-RU" b="1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38" name="TITLE_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605660" y="519630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{{NL1_TITLE_4}}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9" name="TEXT_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605660" y="5602705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{{NL1_TEXT_4}}</a:t>
            </a:r>
            <a:endParaRPr/>
          </a:p>
        </p:txBody>
      </p:sp>
      <p:grpSp>
        <p:nvGrpSpPr>
          <p:cNvPr id="40" name="Группа 39"/>
          <p:cNvGrpSpPr/>
          <p:nvPr userDrawn="1"/>
        </p:nvGrpSpPr>
        <p:grpSpPr bwMode="auto">
          <a:xfrm>
            <a:off x="5747641" y="5276013"/>
            <a:ext cx="656334" cy="653384"/>
            <a:chOff x="5700016" y="1895747"/>
            <a:chExt cx="656334" cy="653384"/>
          </a:xfrm>
        </p:grpSpPr>
        <p:sp>
          <p:nvSpPr>
            <p:cNvPr id="41" name="Овал 40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4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Shape 2"/>
          <p:cNvSpPr/>
          <p:nvPr userDrawn="1"/>
        </p:nvSpPr>
        <p:spPr bwMode="auto">
          <a:xfrm>
            <a:off x="613666" y="2133679"/>
            <a:ext cx="2044898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4" name="Shape 7"/>
          <p:cNvSpPr/>
          <p:nvPr userDrawn="1"/>
        </p:nvSpPr>
        <p:spPr bwMode="auto">
          <a:xfrm>
            <a:off x="613666" y="3469799"/>
            <a:ext cx="4089916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5" name="Shape 12"/>
          <p:cNvSpPr/>
          <p:nvPr userDrawn="1"/>
        </p:nvSpPr>
        <p:spPr bwMode="auto">
          <a:xfrm>
            <a:off x="613666" y="4805919"/>
            <a:ext cx="6134933" cy="1213882"/>
          </a:xfrm>
          <a:prstGeom prst="roundRect">
            <a:avLst>
              <a:gd name="adj" fmla="val 2038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6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967205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{{HL2_HEADER}}</a:t>
            </a:r>
            <a:br>
              <a:rPr lang="en-US"/>
            </a:br>
            <a:endParaRPr lang="ru-RU"/>
          </a:p>
        </p:txBody>
      </p:sp>
      <p:sp>
        <p:nvSpPr>
          <p:cNvPr id="7" name="TITLE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02165" y="230628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TEXT_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902165" y="2712684"/>
            <a:ext cx="8257137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{{HL2_TEXT_1}}</a:t>
            </a:r>
            <a:endParaRPr/>
          </a:p>
        </p:txBody>
      </p: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2902165" y="3336777"/>
            <a:ext cx="8257137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66493" y="363216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966493" y="4038569"/>
            <a:ext cx="6192809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{{HL2_TEXT_2}}</a:t>
            </a:r>
            <a:endParaRPr/>
          </a:p>
        </p:txBody>
      </p: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4966493" y="4662662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981407" y="4964790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981408" y="5371191"/>
            <a:ext cx="4177894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{{HL2_TEXT_3}}</a:t>
            </a:r>
            <a:endParaRPr/>
          </a:p>
        </p:txBody>
      </p: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6981407" y="5995284"/>
            <a:ext cx="417789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 userDrawn="1"/>
        </p:nvSpPr>
        <p:spPr bwMode="auto">
          <a:xfrm>
            <a:off x="1479662" y="25637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1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21" name="Прямоугольник 20"/>
          <p:cNvSpPr/>
          <p:nvPr userDrawn="1"/>
        </p:nvSpPr>
        <p:spPr bwMode="auto">
          <a:xfrm>
            <a:off x="2502111" y="38998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2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22" name="Прямоугольник 21"/>
          <p:cNvSpPr/>
          <p:nvPr userDrawn="1"/>
        </p:nvSpPr>
        <p:spPr bwMode="auto">
          <a:xfrm>
            <a:off x="3524678" y="522819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3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967205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{{NL2_HEADER}}</a:t>
            </a:r>
            <a:br>
              <a:rPr lang="en-US"/>
            </a:br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280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6" name="TEXT_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6280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{{NL2_TEXT_1}}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181722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1</a:t>
            </a:r>
            <a:endParaRPr/>
          </a:p>
        </p:txBody>
      </p:sp>
      <p:sp>
        <p:nvSpPr>
          <p:cNvPr id="8" name="TITLE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68304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9" name="TEXT_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68304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10" name="Прямоугольник 9"/>
          <p:cNvSpPr/>
          <p:nvPr userDrawn="1"/>
        </p:nvSpPr>
        <p:spPr bwMode="auto">
          <a:xfrm>
            <a:off x="453746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2</a:t>
            </a:r>
            <a:endParaRPr/>
          </a:p>
        </p:txBody>
      </p:sp>
      <p:sp>
        <p:nvSpPr>
          <p:cNvPr id="11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322921" y="4681353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322921" y="5087753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13" name="Прямоугольник 12"/>
          <p:cNvSpPr/>
          <p:nvPr userDrawn="1"/>
        </p:nvSpPr>
        <p:spPr bwMode="auto">
          <a:xfrm>
            <a:off x="3177348" y="4015049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9578534" name="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/>
        </p:blipFill>
        <p:spPr bwMode="auto">
          <a:xfrm rot="0" flipH="0" flipV="0">
            <a:off x="1651" y="-57149"/>
            <a:ext cx="12188769" cy="6915149"/>
          </a:xfrm>
          <a:prstGeom prst="rect">
            <a:avLst/>
          </a:prstGeom>
        </p:spPr>
      </p:pic>
      <p:pic>
        <p:nvPicPr>
          <p:cNvPr id="2986785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9"/>
            <a:ext cx="992549" cy="992549"/>
          </a:xfrm>
          <a:prstGeom prst="rect">
            <a:avLst/>
          </a:prstGeom>
        </p:spPr>
      </p:pic>
      <p:sp>
        <p:nvSpPr>
          <p:cNvPr id="975622506" name=""/>
          <p:cNvSpPr/>
          <p:nvPr/>
        </p:nvSpPr>
        <p:spPr bwMode="auto">
          <a:xfrm flipH="0" flipV="0">
            <a:off x="1651" y="3638549"/>
            <a:ext cx="12188769" cy="3219449"/>
          </a:xfrm>
          <a:prstGeom prst="rect">
            <a:avLst/>
          </a:prstGeom>
          <a:solidFill>
            <a:schemeClr val="bg1"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 flipH="0" flipV="0">
            <a:off x="70855" y="3817910"/>
            <a:ext cx="12188770" cy="1430364"/>
          </a:xfrm>
          <a:prstGeom prst="rect">
            <a:avLst/>
          </a:prstGeom>
          <a:ln w="12700">
            <a:solidFill>
              <a:schemeClr val="bg1">
                <a:alpha val="0"/>
              </a:scheme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r>
              <a:rPr sz="3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Анализ рынка недвижимости по заказу клиента с применением Искусственного Интеллекта</a:t>
            </a:r>
            <a:endParaRPr sz="36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0855" y="5068913"/>
            <a:ext cx="8198793" cy="1708389"/>
          </a:xfrm>
        </p:spPr>
        <p:txBody>
          <a:bodyPr/>
          <a:lstStyle/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У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ч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щ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и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й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я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		   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Г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у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в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л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к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н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д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г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в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и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ч</a:t>
            </a:r>
            <a:endParaRPr sz="22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22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Научный руководитель</a:t>
            </a: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:</a:t>
            </a: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Паточенко Евгений Анатольевич</a:t>
            </a:r>
            <a:endParaRPr sz="22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524141" name=""/>
          <p:cNvSpPr/>
          <p:nvPr/>
        </p:nvSpPr>
        <p:spPr bwMode="auto">
          <a:xfrm flipH="0" flipV="0">
            <a:off x="-15750" y="-2936"/>
            <a:ext cx="12223501" cy="685791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599864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37135" y="-2937"/>
            <a:ext cx="6020785" cy="4179539"/>
          </a:xfrm>
          <a:prstGeom prst="rect">
            <a:avLst/>
          </a:prstGeom>
        </p:spPr>
      </p:pic>
      <p:pic>
        <p:nvPicPr>
          <p:cNvPr id="10073703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pic>
        <p:nvPicPr>
          <p:cNvPr id="18809740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83649" y="2905072"/>
            <a:ext cx="6202715" cy="3960516"/>
          </a:xfrm>
          <a:prstGeom prst="rect">
            <a:avLst/>
          </a:prstGeom>
        </p:spPr>
      </p:pic>
      <p:sp>
        <p:nvSpPr>
          <p:cNvPr id="1560867938" name=""/>
          <p:cNvSpPr/>
          <p:nvPr/>
        </p:nvSpPr>
        <p:spPr bwMode="auto">
          <a:xfrm flipH="0" flipV="0">
            <a:off x="3945299" y="2533649"/>
            <a:ext cx="3714750" cy="2148384"/>
          </a:xfrm>
          <a:prstGeom prst="horizontalScroll">
            <a:avLst>
              <a:gd name="adj" fmla="val 12500"/>
            </a:avLst>
          </a:prstGeom>
          <a:solidFill>
            <a:schemeClr val="bg1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907638793" name="Text Placeholder 5"/>
          <p:cNvSpPr>
            <a:spLocks noGrp="1"/>
          </p:cNvSpPr>
          <p:nvPr/>
        </p:nvSpPr>
        <p:spPr bwMode="auto">
          <a:xfrm flipH="0" flipV="0">
            <a:off x="1908898" y="3426021"/>
            <a:ext cx="5636849" cy="747601"/>
          </a:xfrm>
        </p:spPr>
        <p:txBody>
          <a:bodyPr/>
          <a:lstStyle>
            <a:lvl1pPr marL="0" indent="0" algn="r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4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0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2800" i="1">
                <a:solidFill>
                  <a:schemeClr val="tx1"/>
                </a:solidFill>
                <a:latin typeface="Ink Free"/>
                <a:ea typeface="Ink Free"/>
                <a:cs typeface="Ink Free"/>
              </a:rPr>
              <a:t>Спасибо за </a:t>
            </a:r>
            <a:r>
              <a:rPr sz="2800" i="1">
                <a:solidFill>
                  <a:schemeClr val="tx1"/>
                </a:solidFill>
                <a:latin typeface="Ink Free"/>
                <a:ea typeface="Ink Free"/>
                <a:cs typeface="Ink Free"/>
              </a:rPr>
              <a:t>внимание</a:t>
            </a:r>
            <a:endParaRPr sz="2800" i="1">
              <a:solidFill>
                <a:schemeClr val="tx1"/>
              </a:solidFill>
              <a:latin typeface="Ink Free"/>
              <a:cs typeface="Ink Fre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41640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8099" y="5859"/>
            <a:ext cx="12115799" cy="6815137"/>
          </a:xfrm>
          <a:prstGeom prst="rect">
            <a:avLst/>
          </a:prstGeom>
        </p:spPr>
      </p:pic>
      <p:sp>
        <p:nvSpPr>
          <p:cNvPr id="1594744456" name=""/>
          <p:cNvSpPr/>
          <p:nvPr/>
        </p:nvSpPr>
        <p:spPr bwMode="auto">
          <a:xfrm flipH="0" flipV="0">
            <a:off x="-36149" y="5859"/>
            <a:ext cx="5829300" cy="3518390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22629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353332267" name=""/>
          <p:cNvSpPr/>
          <p:nvPr/>
        </p:nvSpPr>
        <p:spPr bwMode="auto">
          <a:xfrm flipH="0" flipV="0">
            <a:off x="5793149" y="3474056"/>
            <a:ext cx="6360750" cy="334693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85762101" name="Text Placeholder 3"/>
          <p:cNvSpPr>
            <a:spLocks noGrp="1"/>
          </p:cNvSpPr>
          <p:nvPr/>
        </p:nvSpPr>
        <p:spPr bwMode="auto">
          <a:xfrm flipH="0" flipV="0">
            <a:off x="38098" y="5859"/>
            <a:ext cx="5839884" cy="1504980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Цель</a:t>
            </a:r>
            <a:endParaRPr sz="4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Использовать преимущество анализа данных с помощью ИИ перед человеческой оценкой.</a:t>
            </a:r>
            <a:endParaRPr lang="ru-RU"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8912773" name=""/>
          <p:cNvSpPr txBox="1"/>
          <p:nvPr/>
        </p:nvSpPr>
        <p:spPr bwMode="auto">
          <a:xfrm flipH="0" flipV="0">
            <a:off x="5877982" y="3585425"/>
            <a:ext cx="6090964" cy="2743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Задача</a:t>
            </a:r>
            <a:endParaRPr lang="ru-RU" sz="4800" b="1" i="0" u="none" spc="2">
              <a:solidFill>
                <a:schemeClr val="tx1"/>
              </a:solidFill>
              <a:latin typeface="Times New Roman"/>
              <a:ea typeface="Times New Roman"/>
              <a:cs typeface="Times New Roman"/>
            </a:endParaRPr>
          </a:p>
          <a:p>
            <a:pPr algn="l">
              <a:defRPr/>
            </a:pPr>
            <a:endParaRPr sz="48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Осуществить более точный поиск по потребностям запроса, удержание и вывод на сделку клиента.</a:t>
            </a:r>
            <a:endParaRPr sz="2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03709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999" y="0"/>
            <a:ext cx="12153899" cy="6877049"/>
          </a:xfrm>
          <a:prstGeom prst="rect">
            <a:avLst/>
          </a:prstGeom>
        </p:spPr>
      </p:pic>
      <p:sp>
        <p:nvSpPr>
          <p:cNvPr id="259123734" name=""/>
          <p:cNvSpPr/>
          <p:nvPr/>
        </p:nvSpPr>
        <p:spPr bwMode="auto">
          <a:xfrm flipH="0" flipV="0">
            <a:off x="-36149" y="19050"/>
            <a:ext cx="6210299" cy="685799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6230624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1992624350" name="Text Placeholder 3"/>
          <p:cNvSpPr>
            <a:spLocks noGrp="1"/>
          </p:cNvSpPr>
          <p:nvPr/>
        </p:nvSpPr>
        <p:spPr bwMode="auto">
          <a:xfrm flipH="0" flipV="0">
            <a:off x="20998" y="76198"/>
            <a:ext cx="6282266" cy="5469635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Сбор данных</a:t>
            </a:r>
            <a:endParaRPr sz="3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Датасет предоставлен компанией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Циан по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запросу в рамках учебного проекта курса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«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i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e»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ВШЭ</a:t>
            </a: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Получено коммерческое предложение по аналитической платформе для дальнейшего сотрудничества.</a:t>
            </a: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863576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17100" y="20349"/>
            <a:ext cx="12249148" cy="6856699"/>
          </a:xfrm>
          <a:prstGeom prst="rect">
            <a:avLst/>
          </a:prstGeom>
        </p:spPr>
      </p:pic>
      <p:sp>
        <p:nvSpPr>
          <p:cNvPr id="1032051080" name=""/>
          <p:cNvSpPr/>
          <p:nvPr/>
        </p:nvSpPr>
        <p:spPr bwMode="auto">
          <a:xfrm flipH="0" flipV="0">
            <a:off x="1830749" y="533399"/>
            <a:ext cx="8667749" cy="5924549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09397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pic>
        <p:nvPicPr>
          <p:cNvPr id="7621677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37628" y="686772"/>
            <a:ext cx="8507503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93017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16125" y="19050"/>
            <a:ext cx="12210075" cy="6870202"/>
          </a:xfrm>
          <a:prstGeom prst="rect">
            <a:avLst/>
          </a:prstGeom>
        </p:spPr>
      </p:pic>
      <p:sp>
        <p:nvSpPr>
          <p:cNvPr id="199903761" name=""/>
          <p:cNvSpPr/>
          <p:nvPr/>
        </p:nvSpPr>
        <p:spPr bwMode="auto">
          <a:xfrm flipH="0" flipV="0">
            <a:off x="5945548" y="-22472"/>
            <a:ext cx="6248399" cy="695324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85720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1735937850" name="Text Placeholder 3"/>
          <p:cNvSpPr>
            <a:spLocks noGrp="1"/>
          </p:cNvSpPr>
          <p:nvPr/>
        </p:nvSpPr>
        <p:spPr bwMode="auto">
          <a:xfrm flipH="0" flipV="0">
            <a:off x="5945548" y="19049"/>
            <a:ext cx="4876800" cy="800100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Обработка данных</a:t>
            </a:r>
            <a:endParaRPr lang="ru-RU" sz="3600" b="1" i="0" u="none" spc="2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2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я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б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б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к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ы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х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я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ш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с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в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у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ю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endParaRPr lang="ru-RU" sz="2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2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299313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26550" y="4031753"/>
            <a:ext cx="57150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71181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7599" y="27030"/>
            <a:ext cx="12136799" cy="6857997"/>
          </a:xfrm>
          <a:prstGeom prst="rect">
            <a:avLst/>
          </a:prstGeom>
        </p:spPr>
      </p:pic>
      <p:sp>
        <p:nvSpPr>
          <p:cNvPr id="2005561684" name=""/>
          <p:cNvSpPr/>
          <p:nvPr/>
        </p:nvSpPr>
        <p:spPr bwMode="auto">
          <a:xfrm flipH="0" flipV="0">
            <a:off x="268351" y="4743449"/>
            <a:ext cx="3334047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1411802" name=""/>
          <p:cNvSpPr/>
          <p:nvPr/>
        </p:nvSpPr>
        <p:spPr bwMode="auto">
          <a:xfrm flipH="0" flipV="0">
            <a:off x="8631302" y="2593594"/>
            <a:ext cx="3334046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19392805" name=""/>
          <p:cNvSpPr/>
          <p:nvPr/>
        </p:nvSpPr>
        <p:spPr bwMode="auto">
          <a:xfrm flipH="0" flipV="0">
            <a:off x="8631301" y="4743448"/>
            <a:ext cx="3334045" cy="191500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8375868" name=""/>
          <p:cNvSpPr/>
          <p:nvPr/>
        </p:nvSpPr>
        <p:spPr bwMode="auto">
          <a:xfrm flipH="0" flipV="0">
            <a:off x="325500" y="2628899"/>
            <a:ext cx="3334046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5764184" name=""/>
          <p:cNvSpPr/>
          <p:nvPr/>
        </p:nvSpPr>
        <p:spPr bwMode="auto">
          <a:xfrm flipH="0" flipV="0">
            <a:off x="19049" y="-57149"/>
            <a:ext cx="12145349" cy="2047524"/>
          </a:xfrm>
          <a:prstGeom prst="rect">
            <a:avLst/>
          </a:prstGeom>
          <a:solidFill>
            <a:schemeClr val="bg1">
              <a:alpha val="82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 sz="3600"/>
          </a:p>
        </p:txBody>
      </p:sp>
      <p:sp>
        <p:nvSpPr>
          <p:cNvPr id="244903440" name=""/>
          <p:cNvSpPr txBox="1"/>
          <p:nvPr/>
        </p:nvSpPr>
        <p:spPr bwMode="auto">
          <a:xfrm flipH="0" flipV="0">
            <a:off x="27598" y="189192"/>
            <a:ext cx="11758318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Преимущества использования </a:t>
            </a:r>
            <a:endParaRPr sz="4800" b="1" i="0" u="none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sz="4800" b="1" i="0" u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полиномиальной регрессии</a:t>
            </a: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46586504" name=""/>
          <p:cNvSpPr/>
          <p:nvPr/>
        </p:nvSpPr>
        <p:spPr bwMode="auto">
          <a:xfrm flipH="0" flipV="0">
            <a:off x="608200" y="3169918"/>
            <a:ext cx="2768643" cy="884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Моделирование нелинейности</a:t>
            </a:r>
            <a:endParaRPr sz="3600"/>
          </a:p>
        </p:txBody>
      </p:sp>
      <p:sp>
        <p:nvSpPr>
          <p:cNvPr id="1597994767" name=""/>
          <p:cNvSpPr/>
          <p:nvPr/>
        </p:nvSpPr>
        <p:spPr bwMode="auto">
          <a:xfrm flipH="0" flipV="0">
            <a:off x="8828088" y="3036387"/>
            <a:ext cx="3044889" cy="884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Повышение </a:t>
            </a: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точности </a:t>
            </a: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модели</a:t>
            </a:r>
            <a:endParaRPr sz="3600"/>
          </a:p>
        </p:txBody>
      </p:sp>
      <p:sp>
        <p:nvSpPr>
          <p:cNvPr id="1708756185" name=""/>
          <p:cNvSpPr/>
          <p:nvPr/>
        </p:nvSpPr>
        <p:spPr bwMode="auto">
          <a:xfrm flipH="0" flipV="0">
            <a:off x="624596" y="5433893"/>
            <a:ext cx="2827200" cy="4880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Гибкость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99906078" name=""/>
          <p:cNvSpPr/>
          <p:nvPr/>
        </p:nvSpPr>
        <p:spPr bwMode="auto">
          <a:xfrm flipH="0" flipV="0">
            <a:off x="8706569" y="5220353"/>
            <a:ext cx="3185668" cy="4880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Интерпретируемть</a:t>
            </a:r>
            <a:endParaRPr sz="2200"/>
          </a:p>
        </p:txBody>
      </p:sp>
      <p:pic>
        <p:nvPicPr>
          <p:cNvPr id="4687560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062696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99" y="-2386"/>
            <a:ext cx="12153899" cy="6841337"/>
          </a:xfrm>
          <a:prstGeom prst="rect">
            <a:avLst/>
          </a:prstGeom>
        </p:spPr>
      </p:pic>
      <p:sp>
        <p:nvSpPr>
          <p:cNvPr id="1819474636" name=""/>
          <p:cNvSpPr/>
          <p:nvPr/>
        </p:nvSpPr>
        <p:spPr bwMode="auto">
          <a:xfrm flipH="0" flipV="0">
            <a:off x="20999" y="27380"/>
            <a:ext cx="12230100" cy="6811568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013702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215850707" name=""/>
          <p:cNvSpPr txBox="1"/>
          <p:nvPr/>
        </p:nvSpPr>
        <p:spPr bwMode="auto">
          <a:xfrm flipH="0" flipV="0">
            <a:off x="88605" y="92232"/>
            <a:ext cx="11779917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Вывод результатов в </a:t>
            </a:r>
            <a:endParaRPr sz="4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пользовательском интерфейсе</a:t>
            </a:r>
            <a:endParaRPr sz="3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073371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42627" y="1647071"/>
            <a:ext cx="10230172" cy="5036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08067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98" y="-2385"/>
            <a:ext cx="12153899" cy="6841336"/>
          </a:xfrm>
          <a:prstGeom prst="rect">
            <a:avLst/>
          </a:prstGeom>
        </p:spPr>
      </p:pic>
      <p:sp>
        <p:nvSpPr>
          <p:cNvPr id="39779817" name=""/>
          <p:cNvSpPr/>
          <p:nvPr/>
        </p:nvSpPr>
        <p:spPr bwMode="auto">
          <a:xfrm flipH="0" flipV="0">
            <a:off x="20998" y="27379"/>
            <a:ext cx="12230100" cy="6811567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076798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7"/>
            <a:ext cx="992547" cy="992547"/>
          </a:xfrm>
          <a:prstGeom prst="rect">
            <a:avLst/>
          </a:prstGeom>
        </p:spPr>
      </p:pic>
      <p:sp>
        <p:nvSpPr>
          <p:cNvPr id="957384820" name=""/>
          <p:cNvSpPr txBox="1"/>
          <p:nvPr/>
        </p:nvSpPr>
        <p:spPr bwMode="auto">
          <a:xfrm flipH="0" flipV="0">
            <a:off x="88605" y="92231"/>
            <a:ext cx="11779917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4800" b="1" i="0" u="none" spc="3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Вывод результатов в </a:t>
            </a:r>
            <a:endParaRPr sz="4800" b="1" i="0" u="none" spc="3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sz="4800" b="1" i="0" u="none" spc="3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пользовательском интерфейсе</a:t>
            </a:r>
            <a:endParaRPr sz="3600" b="1" i="0" u="none" spc="3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41348610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7234" y="1743559"/>
            <a:ext cx="10144125" cy="4981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0294514" name="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/>
        </p:blipFill>
        <p:spPr bwMode="auto">
          <a:xfrm rot="0" flipH="0" flipV="0">
            <a:off x="20999" y="0"/>
            <a:ext cx="5829300" cy="6781799"/>
          </a:xfrm>
          <a:prstGeom prst="rect">
            <a:avLst/>
          </a:prstGeom>
        </p:spPr>
      </p:pic>
      <p:sp>
        <p:nvSpPr>
          <p:cNvPr id="51385364" name="HEADER"/>
          <p:cNvSpPr>
            <a:spLocks noGrp="1"/>
          </p:cNvSpPr>
          <p:nvPr>
            <p:ph type="title" hasCustomPrompt="1"/>
          </p:nvPr>
        </p:nvSpPr>
        <p:spPr bwMode="auto">
          <a:xfrm flipH="0" flipV="0">
            <a:off x="6089148" y="215868"/>
            <a:ext cx="6085751" cy="168913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ru-RU" sz="36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Выводы и перспективы </a:t>
            </a:r>
            <a:endParaRPr sz="36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36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использования модели ИИ </a:t>
            </a:r>
            <a:endParaRPr sz="3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759200430" name="TEXT_1"/>
          <p:cNvSpPr>
            <a:spLocks noGrp="1"/>
          </p:cNvSpPr>
          <p:nvPr>
            <p:ph type="body" sz="quarter" idx="11" hasCustomPrompt="1"/>
          </p:nvPr>
        </p:nvSpPr>
        <p:spPr bwMode="auto">
          <a:xfrm flipH="0" flipV="0">
            <a:off x="5896864" y="1816099"/>
            <a:ext cx="6220884" cy="322579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marL="327936" indent="-327936">
              <a:buFont typeface="Arial"/>
              <a:buAutoNum type="arabicParenR"/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Достигнут более точный анализ и</a:t>
            </a: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вывод результатов по запросу клиента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2) Формальный запуск бизнеса, краутфандинг, поиск заинтересованных инвесторов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3) Интеграция с участниками рынка недвижимости, развитие связей</a:t>
            </a: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ru-RU" sz="2200" b="1" i="1" u="none" strike="noStrike" cap="none" spc="0">
                <a:solidFill>
                  <a:schemeClr val="bg1"/>
                </a:solidFill>
                <a:latin typeface="Inter"/>
                <a:ea typeface="Inter"/>
                <a:cs typeface="Inter"/>
              </a:rPr>
              <a:t> </a:t>
            </a:r>
            <a:endParaRPr sz="22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Р7-Офис/2024.4.2.721</Application>
  <DocSecurity>0</DocSecurity>
  <PresentationFormat>Широкоэкранный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Госпожа Староста</dc:creator>
  <cp:keywords/>
  <dc:description/>
  <dc:identifier/>
  <dc:language/>
  <cp:lastModifiedBy>Lenovo</cp:lastModifiedBy>
  <cp:revision>37</cp:revision>
  <dcterms:created xsi:type="dcterms:W3CDTF">2025-04-10T12:39:56Z</dcterms:created>
  <dcterms:modified xsi:type="dcterms:W3CDTF">2025-08-21T07:15:17Z</dcterms:modified>
  <cp:category/>
  <cp:contentStatus/>
  <cp:version/>
</cp:coreProperties>
</file>